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60" r:id="rId2"/>
    <p:sldId id="256" r:id="rId3"/>
    <p:sldId id="261" r:id="rId4"/>
    <p:sldId id="263" r:id="rId5"/>
    <p:sldId id="257" r:id="rId6"/>
    <p:sldId id="258" r:id="rId7"/>
    <p:sldId id="259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26" y="411480"/>
            <a:ext cx="3998214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65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326" y="4873752"/>
            <a:ext cx="338785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87936" y="0"/>
            <a:ext cx="4256065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F118477-BA54-4B0E-9EC5-D8568300CAF2}" type="datetime1">
              <a:rPr lang="en-US" smtClean="0"/>
              <a:t>8/23/26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89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283464"/>
            <a:ext cx="798957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326" y="1380744"/>
            <a:ext cx="798957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2326" y="6492240"/>
            <a:ext cx="213283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F99000-8DC5-4FAA-962C-D38BB4F2BF7D}" type="datetime1">
              <a:rPr lang="en-US" smtClean="0"/>
              <a:t>8/23/26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2834" y="6492240"/>
            <a:ext cx="199567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092" y="6492240"/>
            <a:ext cx="3429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1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8FA6-6723-C748-B06D-80818C0D2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209B4-64C2-3056-6339-1F9116FE29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93F35AF-9586-026F-D72D-ABECE3E2B7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AB5E2-E53D-915F-917B-D6F2BC1B5812}"/>
              </a:ext>
            </a:extLst>
          </p:cNvPr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8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26" y="1358628"/>
            <a:ext cx="3998214" cy="2804922"/>
          </a:xfrm>
        </p:spPr>
        <p:txBody>
          <a:bodyPr/>
          <a:lstStyle/>
          <a:p>
            <a:r>
              <a:rPr lang="en-US" dirty="0"/>
              <a:t>Ancient Churches</a:t>
            </a:r>
            <a:br>
              <a:rPr lang="en-US" dirty="0"/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in Modern Times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B626323-21B6-CA49-D064-1F2D91AE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507" y="4656582"/>
            <a:ext cx="3387852" cy="1035558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latin typeface="Britannic Bold" panose="020B0903060703020204" pitchFamily="34" charset="77"/>
              </a:rPr>
              <a:t>Ephesus</a:t>
            </a:r>
          </a:p>
        </p:txBody>
      </p:sp>
      <p:pic>
        <p:nvPicPr>
          <p:cNvPr id="10" name="Picture 9" descr="A grand ancient temple with ornate architecture and many people ...">
            <a:extLst>
              <a:ext uri="{FF2B5EF4-FFF2-40B4-BE49-F238E27FC236}">
                <a16:creationId xmlns:a16="http://schemas.microsoft.com/office/drawing/2014/main" id="{26222C3C-BDF0-848C-3DC3-D3CED0BCC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r="487" b="1"/>
          <a:stretch>
            <a:fillRect/>
          </a:stretch>
        </p:blipFill>
        <p:spPr>
          <a:xfrm>
            <a:off x="4320540" y="0"/>
            <a:ext cx="4823461" cy="6306961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98838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>
            <a:extLst>
              <a:ext uri="{FF2B5EF4-FFF2-40B4-BE49-F238E27FC236}">
                <a16:creationId xmlns:a16="http://schemas.microsoft.com/office/drawing/2014/main" id="{0B626323-21B6-CA49-D064-1F2D91AE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500608" y="1829809"/>
            <a:ext cx="3694591" cy="2205514"/>
          </a:xfrm>
        </p:spPr>
        <p:txBody>
          <a:bodyPr anchor="ctr">
            <a:normAutofit/>
          </a:bodyPr>
          <a:lstStyle/>
          <a:p>
            <a:pPr algn="ctr"/>
            <a:r>
              <a:rPr lang="en-US" sz="3000" dirty="0">
                <a:latin typeface="Britannic Bold" panose="020B0903060703020204" pitchFamily="34" charset="77"/>
              </a:rPr>
              <a:t>Ephesus</a:t>
            </a:r>
          </a:p>
          <a:p>
            <a:pPr algn="ctr"/>
            <a:r>
              <a:rPr lang="en-US" sz="3000" i="1" dirty="0">
                <a:latin typeface="Britannic Bold" panose="020B0903060703020204" pitchFamily="34" charset="77"/>
              </a:rPr>
              <a:t>In modern day </a:t>
            </a:r>
          </a:p>
          <a:p>
            <a:pPr algn="ctr"/>
            <a:r>
              <a:rPr lang="en-US" sz="3000" i="1" dirty="0">
                <a:latin typeface="Britannic Bold" panose="020B0903060703020204" pitchFamily="34" charset="77"/>
              </a:rPr>
              <a:t>TURKEY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8C720-F21B-ADBA-E06E-988EEEA98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290" y="-17756"/>
            <a:ext cx="6337301" cy="6875756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2DA0980-F18F-A926-0129-5BF2C1935D95}"/>
              </a:ext>
            </a:extLst>
          </p:cNvPr>
          <p:cNvSpPr/>
          <p:nvPr/>
        </p:nvSpPr>
        <p:spPr>
          <a:xfrm>
            <a:off x="2417794" y="2035756"/>
            <a:ext cx="2776621" cy="687308"/>
          </a:xfrm>
          <a:prstGeom prst="rightArrow">
            <a:avLst>
              <a:gd name="adj1" fmla="val 50000"/>
              <a:gd name="adj2" fmla="val 4788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3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>
            <a:extLst>
              <a:ext uri="{FF2B5EF4-FFF2-40B4-BE49-F238E27FC236}">
                <a16:creationId xmlns:a16="http://schemas.microsoft.com/office/drawing/2014/main" id="{0B626323-21B6-CA49-D064-1F2D91AE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8476512" cy="871279"/>
          </a:xfrm>
        </p:spPr>
        <p:txBody>
          <a:bodyPr anchor="t">
            <a:noAutofit/>
          </a:bodyPr>
          <a:lstStyle/>
          <a:p>
            <a:r>
              <a:rPr lang="en-US" sz="5300" dirty="0">
                <a:latin typeface="Britannic Bold" panose="020B0903060703020204" pitchFamily="34" charset="77"/>
              </a:rPr>
              <a:t>The MOST complete history </a:t>
            </a:r>
          </a:p>
          <a:p>
            <a:r>
              <a:rPr lang="en-US" sz="3400" dirty="0">
                <a:latin typeface="Aptos" panose="020B0004020202020204" pitchFamily="34" charset="0"/>
              </a:rPr>
              <a:t>~</a:t>
            </a:r>
            <a:r>
              <a:rPr lang="en-US" sz="3400" dirty="0">
                <a:latin typeface="Britannic Bold" panose="020B0903060703020204" pitchFamily="34" charset="77"/>
              </a:rPr>
              <a:t>52-90 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8C720-F21B-ADBA-E06E-988EEEA98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369" y="4596690"/>
            <a:ext cx="2084222" cy="2261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5D66F9-2C16-0EFF-160E-A150113C05A4}"/>
              </a:ext>
            </a:extLst>
          </p:cNvPr>
          <p:cNvSpPr txBox="1"/>
          <p:nvPr/>
        </p:nvSpPr>
        <p:spPr>
          <a:xfrm>
            <a:off x="108159" y="1800355"/>
            <a:ext cx="90354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Paul leaves Aquila and Priscilla there Acts - 18a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Apollos, corrected - 18b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Paul teaches for 3 years (longest stent) - 19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Paul meets with the elders the next year 20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Ephesians is written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1-2 Timothy is written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Revelation is written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000" dirty="0"/>
              <a:t>John dies there (historically)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8451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263" y="388373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Humble Beginnings</a:t>
            </a:r>
            <a:br>
              <a:rPr lang="en-US" sz="5400" dirty="0"/>
            </a:br>
            <a:r>
              <a:rPr kumimoji="0" lang="en-US" sz="2900" b="0" i="0" u="none" strike="noStrike" kern="1200" cap="all" spc="0" normalizeH="0" baseline="0" noProof="0" dirty="0">
                <a:ln>
                  <a:noFill/>
                </a:ln>
                <a:solidFill>
                  <a:srgbClr val="F0EBE6"/>
                </a:solidFill>
                <a:effectLst/>
                <a:uLnTx/>
                <a:uFillTx/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Acts 18b-19</a:t>
            </a:r>
            <a:endParaRPr lang="en-US" sz="5400" i="1" dirty="0">
              <a:latin typeface="Miriam Fixed" panose="020B0509050101010101" pitchFamily="49" charset="-79"/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215416" y="2565507"/>
            <a:ext cx="84257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Powerful couple</a:t>
            </a:r>
            <a:endParaRPr lang="en-US" sz="3200" b="1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Humble mistaken men 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Radical Repentance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Discipling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Disrupting?</a:t>
            </a:r>
          </a:p>
        </p:txBody>
      </p:sp>
    </p:spTree>
    <p:extLst>
      <p:ext uri="{BB962C8B-B14F-4D97-AF65-F5344CB8AC3E}">
        <p14:creationId xmlns:p14="http://schemas.microsoft.com/office/powerpoint/2010/main" val="41169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263" y="219699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ea typeface="HGGothicE" panose="020B0909000000000000" pitchFamily="49" charset="-128"/>
                <a:cs typeface="Miriam Fixed" panose="020B0509050101010101" pitchFamily="49" charset="-79"/>
              </a:rPr>
              <a:t>God’s Roadmap for a church </a:t>
            </a:r>
            <a:br>
              <a:rPr lang="en-US" sz="4400" i="1" dirty="0">
                <a:ea typeface="HGGothicE" panose="020B0909000000000000" pitchFamily="49" charset="-128"/>
                <a:cs typeface="Miriam Fixed" panose="020B0509050101010101" pitchFamily="49" charset="-79"/>
              </a:rPr>
            </a:br>
            <a:r>
              <a:rPr lang="en-US" sz="2900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Acts 20:17-38</a:t>
            </a:r>
            <a:br>
              <a:rPr lang="en-US" sz="2900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</a:br>
            <a:r>
              <a:rPr lang="en-US" sz="2900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1-2 Timothy, Ephesians</a:t>
            </a:r>
            <a:endParaRPr lang="en-US" sz="2900" dirty="0"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121343" y="2406997"/>
            <a:ext cx="88784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The </a:t>
            </a:r>
            <a:r>
              <a:rPr lang="en-US" sz="3600" b="1" u="sng" dirty="0">
                <a:latin typeface="Miriam Fixed" panose="020B0509050101010101" pitchFamily="49" charset="-79"/>
                <a:cs typeface="Miriam Fixed" panose="020B0509050101010101" pitchFamily="49" charset="-79"/>
              </a:rPr>
              <a:t>WHY</a:t>
            </a: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 -&gt; the </a:t>
            </a:r>
            <a:r>
              <a:rPr lang="en-US" sz="3600" b="1" u="sng" dirty="0">
                <a:latin typeface="Miriam Fixed" panose="020B0509050101010101" pitchFamily="49" charset="-79"/>
                <a:cs typeface="Miriam Fixed" panose="020B0509050101010101" pitchFamily="49" charset="-79"/>
              </a:rPr>
              <a:t>WHAT</a:t>
            </a: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 </a:t>
            </a:r>
            <a:r>
              <a:rPr lang="en-US" sz="3600" dirty="0">
                <a:latin typeface="Miriam Fixed" panose="020B0509050101010101" pitchFamily="49" charset="-79"/>
                <a:cs typeface="Miriam Fixed" panose="020B0509050101010101" pitchFamily="49" charset="-79"/>
              </a:rPr>
              <a:t>(Eph.1/4)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Work HARD </a:t>
            </a:r>
            <a:r>
              <a:rPr lang="en-US" sz="3600" dirty="0">
                <a:latin typeface="Miriam Fixed" panose="020B0509050101010101" pitchFamily="49" charset="-79"/>
                <a:cs typeface="Miriam Fixed" panose="020B0509050101010101" pitchFamily="49" charset="-79"/>
              </a:rPr>
              <a:t>(33-35)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Teach the WORD </a:t>
            </a:r>
            <a:r>
              <a:rPr lang="en-US" sz="3600" dirty="0">
                <a:latin typeface="Miriam Fixed" panose="020B0509050101010101" pitchFamily="49" charset="-79"/>
                <a:cs typeface="Miriam Fixed" panose="020B0509050101010101" pitchFamily="49" charset="-79"/>
              </a:rPr>
              <a:t>(32)</a:t>
            </a: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 and teach all of it </a:t>
            </a:r>
            <a:r>
              <a:rPr lang="en-US" sz="3600" dirty="0">
                <a:latin typeface="Miriam Fixed" panose="020B0509050101010101" pitchFamily="49" charset="-79"/>
                <a:cs typeface="Miriam Fixed" panose="020B0509050101010101" pitchFamily="49" charset="-79"/>
              </a:rPr>
              <a:t>(27)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36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Elders/Shepherds, Evangelists &amp; Teachers needed </a:t>
            </a:r>
            <a:r>
              <a:rPr lang="en-US" sz="3600" dirty="0">
                <a:latin typeface="Miriam Fixed" panose="020B0509050101010101" pitchFamily="49" charset="-79"/>
                <a:cs typeface="Miriam Fixed" panose="020B0509050101010101" pitchFamily="49" charset="-79"/>
              </a:rPr>
              <a:t>(17, 28, 2 Tim 4:5, 2 Tim. 2:2)</a:t>
            </a:r>
          </a:p>
        </p:txBody>
      </p:sp>
    </p:spTree>
    <p:extLst>
      <p:ext uri="{BB962C8B-B14F-4D97-AF65-F5344CB8AC3E}">
        <p14:creationId xmlns:p14="http://schemas.microsoft.com/office/powerpoint/2010/main" val="160397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9532" y="491979"/>
            <a:ext cx="5275107" cy="1363412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The “Strong” church?</a:t>
            </a:r>
            <a:br>
              <a:rPr lang="en-US" sz="5400" dirty="0"/>
            </a:br>
            <a:r>
              <a:rPr lang="en-US" sz="2900" dirty="0">
                <a:solidFill>
                  <a:srgbClr val="F0EBE6"/>
                </a:solidFill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Revelation</a:t>
            </a:r>
            <a:r>
              <a:rPr kumimoji="0" lang="en-US" sz="2900" b="0" i="0" u="none" strike="noStrike" kern="1200" cap="all" spc="0" normalizeH="0" baseline="0" noProof="0" dirty="0">
                <a:ln>
                  <a:noFill/>
                </a:ln>
                <a:solidFill>
                  <a:srgbClr val="F0EBE6"/>
                </a:solidFill>
                <a:effectLst/>
                <a:uLnTx/>
                <a:uFillTx/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 2:1-7</a:t>
            </a:r>
            <a:endParaRPr lang="en-US" sz="5400" i="1" dirty="0">
              <a:latin typeface="Miriam Fixed" panose="020B0509050101010101" pitchFamily="49" charset="-79"/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137021" y="2561659"/>
            <a:ext cx="84257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itchFamily="2" charset="2"/>
              <a:buChar char="ü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Worked hard</a:t>
            </a:r>
          </a:p>
          <a:p>
            <a:pPr marL="571500" indent="-571500" algn="l">
              <a:buFont typeface="Wingdings" pitchFamily="2" charset="2"/>
              <a:buChar char="ü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Stood for the truth</a:t>
            </a:r>
          </a:p>
          <a:p>
            <a:pPr marL="571500" indent="-571500" algn="l">
              <a:buFont typeface="Wingdings" pitchFamily="2" charset="2"/>
              <a:buChar char="ü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Persevered for Jesus!</a:t>
            </a:r>
          </a:p>
          <a:p>
            <a:pPr marL="571500" indent="-571500" algn="l">
              <a:buFont typeface="Wingdings" pitchFamily="2" charset="2"/>
              <a:buChar char="q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But what was your </a:t>
            </a:r>
            <a:r>
              <a:rPr lang="en-US" sz="4400" b="1" u="sng" dirty="0">
                <a:latin typeface="Miriam Fixed" panose="020B0509050101010101" pitchFamily="49" charset="-79"/>
                <a:cs typeface="Miriam Fixed" panose="020B0509050101010101" pitchFamily="49" charset="-79"/>
              </a:rPr>
              <a:t>motivation</a:t>
            </a: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? </a:t>
            </a:r>
            <a:r>
              <a:rPr lang="en-US" sz="4400" b="1" dirty="0" err="1">
                <a:latin typeface="Miriam Fixed" panose="020B0509050101010101" pitchFamily="49" charset="-79"/>
                <a:cs typeface="Miriam Fixed" panose="020B0509050101010101" pitchFamily="49" charset="-79"/>
              </a:rPr>
              <a:t>Ezk.16.22</a:t>
            </a: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, Zech 7.5</a:t>
            </a:r>
            <a:endParaRPr lang="en-US" sz="4400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0743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906" y="201289"/>
            <a:ext cx="8425782" cy="2804922"/>
          </a:xfrm>
        </p:spPr>
        <p:txBody>
          <a:bodyPr>
            <a:normAutofit/>
          </a:bodyPr>
          <a:lstStyle/>
          <a:p>
            <a:r>
              <a:rPr lang="en-US" dirty="0"/>
              <a:t>Ancient Churches</a:t>
            </a:r>
            <a:br>
              <a:rPr lang="en-US" dirty="0"/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in Modern Times </a:t>
            </a:r>
            <a:b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do we…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C4A87-6414-77A0-D2F2-D7701CA330CF}"/>
              </a:ext>
            </a:extLst>
          </p:cNvPr>
          <p:cNvSpPr txBox="1"/>
          <p:nvPr/>
        </p:nvSpPr>
        <p:spPr>
          <a:xfrm>
            <a:off x="123923" y="2451659"/>
            <a:ext cx="91266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live radical repentance?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live radical service?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live radical devotion to our Lord?</a:t>
            </a:r>
          </a:p>
        </p:txBody>
      </p:sp>
    </p:spTree>
    <p:extLst>
      <p:ext uri="{BB962C8B-B14F-4D97-AF65-F5344CB8AC3E}">
        <p14:creationId xmlns:p14="http://schemas.microsoft.com/office/powerpoint/2010/main" val="17103378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Oasis</vt:lpstr>
      <vt:lpstr>PowerPoint Presentation</vt:lpstr>
      <vt:lpstr>Ancient Churches in Modern Times </vt:lpstr>
      <vt:lpstr>PowerPoint Presentation</vt:lpstr>
      <vt:lpstr>PowerPoint Presentation</vt:lpstr>
      <vt:lpstr>Humble Beginnings Acts 18b-19</vt:lpstr>
      <vt:lpstr>God’s Roadmap for a church  Acts 20:17-38 1-2 Timothy, Ephesians</vt:lpstr>
      <vt:lpstr>The “Strong” church? Revelation 2:1-7</vt:lpstr>
      <vt:lpstr>Ancient Churches in Modern Times  do we…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8</cp:revision>
  <dcterms:created xsi:type="dcterms:W3CDTF">2026-02-06T00:00:55Z</dcterms:created>
  <dcterms:modified xsi:type="dcterms:W3CDTF">2026-08-23T12:36:55Z</dcterms:modified>
</cp:coreProperties>
</file>